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80" r:id="rId3"/>
    <p:sldId id="293" r:id="rId4"/>
    <p:sldId id="285" r:id="rId5"/>
    <p:sldId id="291" r:id="rId6"/>
    <p:sldId id="294" r:id="rId7"/>
    <p:sldId id="271" r:id="rId8"/>
    <p:sldId id="290" r:id="rId9"/>
    <p:sldId id="256" r:id="rId10"/>
    <p:sldId id="272" r:id="rId11"/>
    <p:sldId id="270" r:id="rId12"/>
    <p:sldId id="274" r:id="rId13"/>
    <p:sldId id="281" r:id="rId14"/>
    <p:sldId id="286" r:id="rId15"/>
    <p:sldId id="275" r:id="rId16"/>
    <p:sldId id="292" r:id="rId17"/>
    <p:sldId id="266" r:id="rId18"/>
    <p:sldId id="268" r:id="rId19"/>
    <p:sldId id="269" r:id="rId20"/>
    <p:sldId id="277" r:id="rId21"/>
    <p:sldId id="295"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AE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97" autoAdjust="0"/>
  </p:normalViewPr>
  <p:slideViewPr>
    <p:cSldViewPr>
      <p:cViewPr>
        <p:scale>
          <a:sx n="68" d="100"/>
          <a:sy n="68" d="100"/>
        </p:scale>
        <p:origin x="-144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286C1-4596-4108-AD5B-905C441EEBB8}"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CEC09-B096-4A8A-82E3-BACA0ED4F0D9}" type="slidenum">
              <a:rPr lang="en-US" smtClean="0"/>
              <a:t>‹#›</a:t>
            </a:fld>
            <a:endParaRPr lang="en-US"/>
          </a:p>
        </p:txBody>
      </p:sp>
    </p:spTree>
    <p:extLst>
      <p:ext uri="{BB962C8B-B14F-4D97-AF65-F5344CB8AC3E}">
        <p14:creationId xmlns:p14="http://schemas.microsoft.com/office/powerpoint/2010/main" val="237051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will be shown. The SS will be asked to pronounce the word. If it is needed teacher can help. Then  the picture and the sentence will be shown and asked to guess the meaning. After that the meaning will be shown. Then the teacher can ask the students to make a sentence of their own. In the same way, slide no. 8-12 can be conducted.</a:t>
            </a:r>
            <a:endParaRPr lang="en-US" dirty="0" smtClean="0"/>
          </a:p>
        </p:txBody>
      </p:sp>
      <p:sp>
        <p:nvSpPr>
          <p:cNvPr id="4" name="Slide Number Placeholder 3"/>
          <p:cNvSpPr>
            <a:spLocks noGrp="1"/>
          </p:cNvSpPr>
          <p:nvPr>
            <p:ph type="sldNum" sz="quarter" idx="10"/>
          </p:nvPr>
        </p:nvSpPr>
        <p:spPr/>
        <p:txBody>
          <a:bodyPr/>
          <a:lstStyle/>
          <a:p>
            <a:fld id="{B1FCEC09-B096-4A8A-82E3-BACA0ED4F0D9}" type="slidenum">
              <a:rPr lang="en-US" smtClean="0"/>
              <a:t>8</a:t>
            </a:fld>
            <a:endParaRPr lang="en-US"/>
          </a:p>
        </p:txBody>
      </p:sp>
    </p:spTree>
    <p:extLst>
      <p:ext uri="{BB962C8B-B14F-4D97-AF65-F5344CB8AC3E}">
        <p14:creationId xmlns:p14="http://schemas.microsoft.com/office/powerpoint/2010/main" val="10972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teacher</a:t>
            </a:r>
            <a:r>
              <a:rPr lang="en-US" b="0" baseline="0" dirty="0" smtClean="0"/>
              <a:t> can ask SS to </a:t>
            </a:r>
            <a:r>
              <a:rPr lang="en-US" sz="1200" b="0" baseline="0" dirty="0" smtClean="0">
                <a:solidFill>
                  <a:schemeClr val="tx1"/>
                </a:solidFill>
              </a:rPr>
              <a:t>go</a:t>
            </a:r>
            <a:r>
              <a:rPr lang="en-US" sz="1200" b="0" dirty="0" smtClean="0">
                <a:solidFill>
                  <a:schemeClr val="tx1"/>
                </a:solidFill>
              </a:rPr>
              <a:t> to the textbook.  After reading the passage  student will find out the answer from</a:t>
            </a:r>
            <a:r>
              <a:rPr lang="en-US" sz="1200" b="0" baseline="0" dirty="0" smtClean="0">
                <a:solidFill>
                  <a:schemeClr val="tx1"/>
                </a:solidFill>
              </a:rPr>
              <a:t> the passage. 10 minutes can be given for the task. Then the teacher can elicit answer from 4/5 students. Then the teacher can show the answer.</a:t>
            </a:r>
            <a:endParaRPr lang="en-US" dirty="0" smtClean="0"/>
          </a:p>
        </p:txBody>
      </p:sp>
      <p:sp>
        <p:nvSpPr>
          <p:cNvPr id="4" name="Slide Number Placeholder 3"/>
          <p:cNvSpPr>
            <a:spLocks noGrp="1"/>
          </p:cNvSpPr>
          <p:nvPr>
            <p:ph type="sldNum" sz="quarter" idx="10"/>
          </p:nvPr>
        </p:nvSpPr>
        <p:spPr/>
        <p:txBody>
          <a:bodyPr/>
          <a:lstStyle/>
          <a:p>
            <a:fld id="{B1FCEC09-B096-4A8A-82E3-BACA0ED4F0D9}" type="slidenum">
              <a:rPr lang="en-US" smtClean="0"/>
              <a:t>11</a:t>
            </a:fld>
            <a:endParaRPr lang="en-US"/>
          </a:p>
        </p:txBody>
      </p:sp>
    </p:spTree>
    <p:extLst>
      <p:ext uri="{BB962C8B-B14F-4D97-AF65-F5344CB8AC3E}">
        <p14:creationId xmlns:p14="http://schemas.microsoft.com/office/powerpoint/2010/main" val="292471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can only show the slide or the question what they see in the picture as this slide is related to the slide no 14 where the students are asked to write </a:t>
            </a:r>
            <a:r>
              <a:rPr lang="en-US" sz="1200" dirty="0" smtClean="0"/>
              <a:t>a </a:t>
            </a:r>
            <a:r>
              <a:rPr lang="en-US" sz="1200" dirty="0" smtClean="0">
                <a:solidFill>
                  <a:srgbClr val="240AE6"/>
                </a:solidFill>
              </a:rPr>
              <a:t>short</a:t>
            </a:r>
            <a:r>
              <a:rPr lang="en-US" sz="1200" dirty="0" smtClean="0"/>
              <a:t> composition about the</a:t>
            </a:r>
            <a:r>
              <a:rPr lang="en-US" sz="1200" dirty="0" smtClean="0">
                <a:solidFill>
                  <a:srgbClr val="C00000"/>
                </a:solidFill>
              </a:rPr>
              <a:t> preparation before travelling </a:t>
            </a:r>
            <a:r>
              <a:rPr lang="en-US" sz="1200" dirty="0" smtClean="0"/>
              <a:t>and</a:t>
            </a:r>
            <a:r>
              <a:rPr lang="en-US" sz="1200" dirty="0" smtClean="0">
                <a:solidFill>
                  <a:srgbClr val="C00000"/>
                </a:solidFill>
              </a:rPr>
              <a:t> </a:t>
            </a:r>
            <a:r>
              <a:rPr lang="en-US" sz="1200" dirty="0" smtClean="0">
                <a:solidFill>
                  <a:schemeClr val="tx1"/>
                </a:solidFill>
              </a:rPr>
              <a:t>the</a:t>
            </a:r>
            <a:r>
              <a:rPr lang="en-US" sz="1200" dirty="0" smtClean="0">
                <a:solidFill>
                  <a:srgbClr val="C00000"/>
                </a:solidFill>
              </a:rPr>
              <a:t> experience on the way</a:t>
            </a:r>
            <a:r>
              <a:rPr lang="en-US" sz="1200" dirty="0" smtClean="0"/>
              <a:t>. </a:t>
            </a:r>
            <a:endParaRPr lang="en-US" dirty="0"/>
          </a:p>
        </p:txBody>
      </p:sp>
      <p:sp>
        <p:nvSpPr>
          <p:cNvPr id="4" name="Slide Number Placeholder 3"/>
          <p:cNvSpPr>
            <a:spLocks noGrp="1"/>
          </p:cNvSpPr>
          <p:nvPr>
            <p:ph type="sldNum" sz="quarter" idx="10"/>
          </p:nvPr>
        </p:nvSpPr>
        <p:spPr/>
        <p:txBody>
          <a:bodyPr/>
          <a:lstStyle/>
          <a:p>
            <a:fld id="{B1FCEC09-B096-4A8A-82E3-BACA0ED4F0D9}" type="slidenum">
              <a:rPr lang="en-US" smtClean="0"/>
              <a:t>12</a:t>
            </a:fld>
            <a:endParaRPr lang="en-US"/>
          </a:p>
        </p:txBody>
      </p:sp>
    </p:spTree>
    <p:extLst>
      <p:ext uri="{BB962C8B-B14F-4D97-AF65-F5344CB8AC3E}">
        <p14:creationId xmlns:p14="http://schemas.microsoft.com/office/powerpoint/2010/main" val="45681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teacher can only show the slide or ask few questions as this slide is related to the slide no 14 where the students are asked to write </a:t>
            </a:r>
            <a:r>
              <a:rPr lang="en-US" sz="1200" dirty="0" smtClean="0"/>
              <a:t>a </a:t>
            </a:r>
            <a:r>
              <a:rPr lang="en-US" sz="1200" dirty="0" smtClean="0">
                <a:solidFill>
                  <a:srgbClr val="240AE6"/>
                </a:solidFill>
              </a:rPr>
              <a:t>short</a:t>
            </a:r>
            <a:r>
              <a:rPr lang="en-US" sz="1200" dirty="0" smtClean="0"/>
              <a:t> composition about the</a:t>
            </a:r>
            <a:r>
              <a:rPr lang="en-US" sz="1200" dirty="0" smtClean="0">
                <a:solidFill>
                  <a:srgbClr val="C00000"/>
                </a:solidFill>
              </a:rPr>
              <a:t> preparation before travelling </a:t>
            </a:r>
            <a:r>
              <a:rPr lang="en-US" sz="1200" dirty="0" smtClean="0"/>
              <a:t>and</a:t>
            </a:r>
            <a:r>
              <a:rPr lang="en-US" sz="1200" dirty="0" smtClean="0">
                <a:solidFill>
                  <a:srgbClr val="C00000"/>
                </a:solidFill>
              </a:rPr>
              <a:t> </a:t>
            </a:r>
            <a:r>
              <a:rPr lang="en-US" sz="1200" dirty="0" smtClean="0">
                <a:solidFill>
                  <a:schemeClr val="tx1"/>
                </a:solidFill>
              </a:rPr>
              <a:t>the</a:t>
            </a:r>
            <a:r>
              <a:rPr lang="en-US" sz="1200" dirty="0" smtClean="0">
                <a:solidFill>
                  <a:srgbClr val="C00000"/>
                </a:solidFill>
              </a:rPr>
              <a:t> experience on the way</a:t>
            </a:r>
            <a:r>
              <a:rPr lang="en-US" sz="1200" dirty="0" smtClean="0"/>
              <a:t>. </a:t>
            </a:r>
            <a:endParaRPr lang="en-US" dirty="0" smtClean="0"/>
          </a:p>
        </p:txBody>
      </p:sp>
      <p:sp>
        <p:nvSpPr>
          <p:cNvPr id="4" name="Slide Number Placeholder 3"/>
          <p:cNvSpPr>
            <a:spLocks noGrp="1"/>
          </p:cNvSpPr>
          <p:nvPr>
            <p:ph type="sldNum" sz="quarter" idx="10"/>
          </p:nvPr>
        </p:nvSpPr>
        <p:spPr/>
        <p:txBody>
          <a:bodyPr/>
          <a:lstStyle/>
          <a:p>
            <a:fld id="{B1FCEC09-B096-4A8A-82E3-BACA0ED4F0D9}" type="slidenum">
              <a:rPr lang="en-US" smtClean="0"/>
              <a:t>13</a:t>
            </a:fld>
            <a:endParaRPr lang="en-US"/>
          </a:p>
        </p:txBody>
      </p:sp>
    </p:spTree>
    <p:extLst>
      <p:ext uri="{BB962C8B-B14F-4D97-AF65-F5344CB8AC3E}">
        <p14:creationId xmlns:p14="http://schemas.microsoft.com/office/powerpoint/2010/main" val="427712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no 15-18 is</a:t>
            </a:r>
            <a:r>
              <a:rPr lang="en-US" baseline="0" dirty="0" smtClean="0"/>
              <a:t> related to the home work.</a:t>
            </a:r>
            <a:endParaRPr lang="en-US" dirty="0"/>
          </a:p>
        </p:txBody>
      </p:sp>
      <p:sp>
        <p:nvSpPr>
          <p:cNvPr id="4" name="Slide Number Placeholder 3"/>
          <p:cNvSpPr>
            <a:spLocks noGrp="1"/>
          </p:cNvSpPr>
          <p:nvPr>
            <p:ph type="sldNum" sz="quarter" idx="10"/>
          </p:nvPr>
        </p:nvSpPr>
        <p:spPr/>
        <p:txBody>
          <a:bodyPr/>
          <a:lstStyle/>
          <a:p>
            <a:fld id="{B1FCEC09-B096-4A8A-82E3-BACA0ED4F0D9}" type="slidenum">
              <a:rPr lang="en-US" smtClean="0"/>
              <a:t>15</a:t>
            </a:fld>
            <a:endParaRPr lang="en-US"/>
          </a:p>
        </p:txBody>
      </p:sp>
    </p:spTree>
    <p:extLst>
      <p:ext uri="{BB962C8B-B14F-4D97-AF65-F5344CB8AC3E}">
        <p14:creationId xmlns:p14="http://schemas.microsoft.com/office/powerpoint/2010/main" val="306347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6/24/2015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6/24/2015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6/24/2015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6/24/2015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6/24/2015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6/24/2015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jpe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154" y="1745566"/>
            <a:ext cx="5638800" cy="4807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Down Ribbon 7"/>
          <p:cNvSpPr/>
          <p:nvPr/>
        </p:nvSpPr>
        <p:spPr>
          <a:xfrm>
            <a:off x="685800" y="0"/>
            <a:ext cx="7467600" cy="1593167"/>
          </a:xfrm>
          <a:prstGeom prst="ribbon">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C00000"/>
                </a:solidFill>
              </a:rPr>
              <a:t>W</a:t>
            </a:r>
            <a:r>
              <a:rPr lang="en-US" sz="6000" b="1" dirty="0" smtClean="0">
                <a:solidFill>
                  <a:srgbClr val="C00000"/>
                </a:solidFill>
              </a:rPr>
              <a:t>ELCOME</a:t>
            </a:r>
            <a:endParaRPr lang="en-US" sz="6000" b="1" dirty="0">
              <a:solidFill>
                <a:srgbClr val="C00000"/>
              </a:solidFill>
            </a:endParaRPr>
          </a:p>
        </p:txBody>
      </p:sp>
    </p:spTree>
    <p:extLst>
      <p:ext uri="{BB962C8B-B14F-4D97-AF65-F5344CB8AC3E}">
        <p14:creationId xmlns:p14="http://schemas.microsoft.com/office/powerpoint/2010/main" val="316092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676400" y="152400"/>
            <a:ext cx="57912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33400" y="4343400"/>
            <a:ext cx="3708400" cy="584775"/>
          </a:xfrm>
          <a:prstGeom prst="rect">
            <a:avLst/>
          </a:prstGeom>
          <a:blipFill>
            <a:blip r:embed="rId5"/>
            <a:tile tx="0" ty="0" sx="100000" sy="100000" flip="none" algn="tl"/>
          </a:blipFill>
        </p:spPr>
        <p:txBody>
          <a:bodyPr wrap="square" rtlCol="0">
            <a:spAutoFit/>
          </a:bodyPr>
          <a:lstStyle/>
          <a:p>
            <a:r>
              <a:rPr lang="en-US" sz="3200" dirty="0" smtClean="0"/>
              <a:t>1. What do you see?</a:t>
            </a:r>
            <a:endParaRPr lang="en-US" sz="3200" dirty="0"/>
          </a:p>
        </p:txBody>
      </p:sp>
      <p:sp>
        <p:nvSpPr>
          <p:cNvPr id="4" name="TextBox 3"/>
          <p:cNvSpPr txBox="1"/>
          <p:nvPr/>
        </p:nvSpPr>
        <p:spPr>
          <a:xfrm>
            <a:off x="533400" y="4953000"/>
            <a:ext cx="6705600" cy="584775"/>
          </a:xfrm>
          <a:prstGeom prst="rect">
            <a:avLst/>
          </a:prstGeom>
          <a:blipFill>
            <a:blip r:embed="rId6"/>
            <a:tile tx="0" ty="0" sx="100000" sy="100000" flip="none" algn="tl"/>
          </a:blipFill>
        </p:spPr>
        <p:txBody>
          <a:bodyPr wrap="square" rtlCol="0">
            <a:spAutoFit/>
          </a:bodyPr>
          <a:lstStyle/>
          <a:p>
            <a:r>
              <a:rPr lang="en-US" sz="3200" dirty="0" smtClean="0"/>
              <a:t>2. Can you guess where it could be?</a:t>
            </a:r>
            <a:endParaRPr lang="en-US" sz="3200" dirty="0"/>
          </a:p>
        </p:txBody>
      </p:sp>
      <p:sp>
        <p:nvSpPr>
          <p:cNvPr id="5" name="TextBox 4"/>
          <p:cNvSpPr txBox="1"/>
          <p:nvPr/>
        </p:nvSpPr>
        <p:spPr>
          <a:xfrm>
            <a:off x="533400" y="5587425"/>
            <a:ext cx="6705600" cy="584775"/>
          </a:xfrm>
          <a:prstGeom prst="rect">
            <a:avLst/>
          </a:prstGeom>
          <a:blipFill>
            <a:blip r:embed="rId5"/>
            <a:tile tx="0" ty="0" sx="100000" sy="100000" flip="none" algn="tl"/>
          </a:blipFill>
        </p:spPr>
        <p:txBody>
          <a:bodyPr wrap="square" rtlCol="0">
            <a:spAutoFit/>
          </a:bodyPr>
          <a:lstStyle/>
          <a:p>
            <a:r>
              <a:rPr lang="en-US" sz="3200" dirty="0" smtClean="0"/>
              <a:t>3. Who are the people in the picture?</a:t>
            </a:r>
            <a:endParaRPr lang="en-US" sz="3200" dirty="0"/>
          </a:p>
        </p:txBody>
      </p:sp>
      <p:sp>
        <p:nvSpPr>
          <p:cNvPr id="6" name="TextBox 5"/>
          <p:cNvSpPr txBox="1"/>
          <p:nvPr/>
        </p:nvSpPr>
        <p:spPr>
          <a:xfrm>
            <a:off x="533400" y="6197025"/>
            <a:ext cx="6705600" cy="584775"/>
          </a:xfrm>
          <a:prstGeom prst="rect">
            <a:avLst/>
          </a:prstGeom>
          <a:blipFill>
            <a:blip r:embed="rId6"/>
            <a:tile tx="0" ty="0" sx="100000" sy="100000" flip="none" algn="tl"/>
          </a:blipFill>
        </p:spPr>
        <p:txBody>
          <a:bodyPr wrap="square" rtlCol="0">
            <a:spAutoFit/>
          </a:bodyPr>
          <a:lstStyle/>
          <a:p>
            <a:r>
              <a:rPr lang="en-US" sz="3200" dirty="0" smtClean="0"/>
              <a:t>4. What could be their relationship?</a:t>
            </a:r>
            <a:endParaRPr lang="en-US" sz="3200" dirty="0"/>
          </a:p>
        </p:txBody>
      </p:sp>
      <p:sp>
        <p:nvSpPr>
          <p:cNvPr id="8" name="Rectangle 7"/>
          <p:cNvSpPr/>
          <p:nvPr/>
        </p:nvSpPr>
        <p:spPr>
          <a:xfrm>
            <a:off x="334871" y="4162961"/>
            <a:ext cx="8656729" cy="1200329"/>
          </a:xfrm>
          <a:prstGeom prst="rect">
            <a:avLst/>
          </a:prstGeom>
          <a:noFill/>
        </p:spPr>
        <p:txBody>
          <a:bodyPr wrap="none" lIns="91440" tIns="45720" rIns="91440" bIns="45720">
            <a:spAutoFit/>
          </a:bodyPr>
          <a:lstStyle/>
          <a:p>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Talk about the picture with your partner</a:t>
            </a:r>
          </a:p>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ccording to the following questions</a:t>
            </a: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.(3min.)</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828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81000" y="1853625"/>
            <a:ext cx="4419600" cy="584775"/>
          </a:xfrm>
          <a:prstGeom prst="rect">
            <a:avLst/>
          </a:prstGeom>
          <a:noFill/>
        </p:spPr>
        <p:txBody>
          <a:bodyPr wrap="square" rtlCol="0">
            <a:spAutoFit/>
          </a:bodyPr>
          <a:lstStyle/>
          <a:p>
            <a:r>
              <a:rPr lang="en-US" sz="3200" dirty="0" smtClean="0"/>
              <a:t>1. Why is Mita excited?</a:t>
            </a:r>
            <a:endParaRPr lang="en-US" sz="3200" dirty="0"/>
          </a:p>
        </p:txBody>
      </p:sp>
      <p:sp>
        <p:nvSpPr>
          <p:cNvPr id="3" name="TextBox 2"/>
          <p:cNvSpPr txBox="1"/>
          <p:nvPr/>
        </p:nvSpPr>
        <p:spPr>
          <a:xfrm>
            <a:off x="381000" y="3453825"/>
            <a:ext cx="7696200" cy="584775"/>
          </a:xfrm>
          <a:prstGeom prst="rect">
            <a:avLst/>
          </a:prstGeom>
          <a:noFill/>
        </p:spPr>
        <p:txBody>
          <a:bodyPr wrap="square" rtlCol="0">
            <a:spAutoFit/>
          </a:bodyPr>
          <a:lstStyle/>
          <a:p>
            <a:r>
              <a:rPr lang="en-US" sz="3200" dirty="0"/>
              <a:t>2</a:t>
            </a:r>
            <a:r>
              <a:rPr lang="en-US" sz="3200" dirty="0" smtClean="0"/>
              <a:t>. Why aren’t Mita’s parents going with her?</a:t>
            </a:r>
            <a:endParaRPr lang="en-US" sz="3200" dirty="0"/>
          </a:p>
        </p:txBody>
      </p:sp>
      <p:sp>
        <p:nvSpPr>
          <p:cNvPr id="4" name="TextBox 3"/>
          <p:cNvSpPr txBox="1"/>
          <p:nvPr/>
        </p:nvSpPr>
        <p:spPr>
          <a:xfrm>
            <a:off x="381000" y="4790182"/>
            <a:ext cx="8763000" cy="1077218"/>
          </a:xfrm>
          <a:prstGeom prst="rect">
            <a:avLst/>
          </a:prstGeom>
          <a:noFill/>
        </p:spPr>
        <p:txBody>
          <a:bodyPr wrap="square" rtlCol="0">
            <a:spAutoFit/>
          </a:bodyPr>
          <a:lstStyle/>
          <a:p>
            <a:r>
              <a:rPr lang="en-US" sz="3200" dirty="0" smtClean="0"/>
              <a:t>3. What does an immigration officer do at the airport?</a:t>
            </a:r>
            <a:endParaRPr lang="en-US" sz="3200" dirty="0"/>
          </a:p>
        </p:txBody>
      </p:sp>
      <p:sp>
        <p:nvSpPr>
          <p:cNvPr id="5" name="TextBox 4"/>
          <p:cNvSpPr txBox="1"/>
          <p:nvPr/>
        </p:nvSpPr>
        <p:spPr>
          <a:xfrm>
            <a:off x="381000" y="2275582"/>
            <a:ext cx="8458200" cy="1077218"/>
          </a:xfrm>
          <a:prstGeom prst="rect">
            <a:avLst/>
          </a:prstGeom>
          <a:noFill/>
        </p:spPr>
        <p:txBody>
          <a:bodyPr wrap="square" rtlCol="0">
            <a:spAutoFit/>
          </a:bodyPr>
          <a:lstStyle/>
          <a:p>
            <a:r>
              <a:rPr lang="en-US" sz="3200" dirty="0" smtClean="0">
                <a:solidFill>
                  <a:srgbClr val="0070C0"/>
                </a:solidFill>
              </a:rPr>
              <a:t>Ans: Mita is excited because this is her first time to board a plane.</a:t>
            </a:r>
            <a:endParaRPr lang="en-US" sz="3200" dirty="0">
              <a:solidFill>
                <a:srgbClr val="0070C0"/>
              </a:solidFill>
            </a:endParaRPr>
          </a:p>
        </p:txBody>
      </p:sp>
      <p:sp>
        <p:nvSpPr>
          <p:cNvPr id="6" name="TextBox 5"/>
          <p:cNvSpPr txBox="1"/>
          <p:nvPr/>
        </p:nvSpPr>
        <p:spPr>
          <a:xfrm>
            <a:off x="304800" y="3911025"/>
            <a:ext cx="8686800" cy="584775"/>
          </a:xfrm>
          <a:prstGeom prst="rect">
            <a:avLst/>
          </a:prstGeom>
          <a:noFill/>
        </p:spPr>
        <p:txBody>
          <a:bodyPr wrap="square" rtlCol="0">
            <a:spAutoFit/>
          </a:bodyPr>
          <a:lstStyle/>
          <a:p>
            <a:r>
              <a:rPr lang="en-US" sz="3200" dirty="0" smtClean="0">
                <a:solidFill>
                  <a:srgbClr val="0070C0"/>
                </a:solidFill>
              </a:rPr>
              <a:t>Ans: Mita’s parents were too busy with their</a:t>
            </a:r>
            <a:r>
              <a:rPr lang="en-US" sz="3200" dirty="0">
                <a:solidFill>
                  <a:srgbClr val="0070C0"/>
                </a:solidFill>
              </a:rPr>
              <a:t> </a:t>
            </a:r>
            <a:r>
              <a:rPr lang="en-US" sz="3200" dirty="0" smtClean="0">
                <a:solidFill>
                  <a:srgbClr val="0070C0"/>
                </a:solidFill>
              </a:rPr>
              <a:t>work.</a:t>
            </a:r>
            <a:endParaRPr lang="en-US" sz="3200" dirty="0">
              <a:solidFill>
                <a:srgbClr val="0070C0"/>
              </a:solidFill>
            </a:endParaRPr>
          </a:p>
        </p:txBody>
      </p:sp>
      <p:sp>
        <p:nvSpPr>
          <p:cNvPr id="7" name="TextBox 6"/>
          <p:cNvSpPr txBox="1"/>
          <p:nvPr/>
        </p:nvSpPr>
        <p:spPr>
          <a:xfrm>
            <a:off x="304800" y="5704582"/>
            <a:ext cx="8763000" cy="1077218"/>
          </a:xfrm>
          <a:prstGeom prst="rect">
            <a:avLst/>
          </a:prstGeom>
          <a:noFill/>
        </p:spPr>
        <p:txBody>
          <a:bodyPr wrap="square" rtlCol="0">
            <a:spAutoFit/>
          </a:bodyPr>
          <a:lstStyle/>
          <a:p>
            <a:r>
              <a:rPr lang="en-US" sz="3200" dirty="0" smtClean="0">
                <a:solidFill>
                  <a:srgbClr val="0070C0"/>
                </a:solidFill>
              </a:rPr>
              <a:t>Ans: </a:t>
            </a:r>
            <a:r>
              <a:rPr lang="en-US" sz="3200" dirty="0">
                <a:solidFill>
                  <a:srgbClr val="0070C0"/>
                </a:solidFill>
              </a:rPr>
              <a:t>A</a:t>
            </a:r>
            <a:r>
              <a:rPr lang="en-US" sz="3200" dirty="0" smtClean="0">
                <a:solidFill>
                  <a:srgbClr val="0070C0"/>
                </a:solidFill>
              </a:rPr>
              <a:t>n immigration officer checks passport and stamps it.</a:t>
            </a:r>
            <a:endParaRPr lang="en-US" sz="3200" dirty="0">
              <a:solidFill>
                <a:srgbClr val="0070C0"/>
              </a:solidFill>
            </a:endParaRPr>
          </a:p>
        </p:txBody>
      </p:sp>
      <p:sp>
        <p:nvSpPr>
          <p:cNvPr id="8" name="TextBox 7"/>
          <p:cNvSpPr txBox="1"/>
          <p:nvPr/>
        </p:nvSpPr>
        <p:spPr>
          <a:xfrm>
            <a:off x="0" y="0"/>
            <a:ext cx="9144000" cy="1200329"/>
          </a:xfrm>
          <a:prstGeom prst="rect">
            <a:avLst/>
          </a:prstGeom>
          <a:blipFill>
            <a:blip r:embed="rId4"/>
            <a:tile tx="0" ty="0" sx="100000" sy="100000" flip="none" algn="tl"/>
          </a:blipFill>
          <a:effectLst>
            <a:outerShdw blurRad="50800" dist="38100" dir="5400000" algn="t" rotWithShape="0">
              <a:prstClr val="black">
                <a:alpha val="40000"/>
              </a:prstClr>
            </a:outerShdw>
          </a:effectLst>
        </p:spPr>
        <p:txBody>
          <a:bodyPr wrap="square" rtlCol="0">
            <a:spAutoFit/>
          </a:bodyPr>
          <a:lstStyle/>
          <a:p>
            <a:r>
              <a:rPr lang="en-US" sz="3600" dirty="0" smtClean="0"/>
              <a:t>Read the text from the book and write  answer of the following questions.</a:t>
            </a:r>
            <a:endParaRPr lang="en-US" sz="3600" dirty="0"/>
          </a:p>
        </p:txBody>
      </p:sp>
    </p:spTree>
    <p:extLst>
      <p:ext uri="{BB962C8B-B14F-4D97-AF65-F5344CB8AC3E}">
        <p14:creationId xmlns:p14="http://schemas.microsoft.com/office/powerpoint/2010/main" val="179125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0647" t="-1028" r="15845"/>
          <a:stretch/>
        </p:blipFill>
        <p:spPr>
          <a:xfrm>
            <a:off x="1219200" y="1060937"/>
            <a:ext cx="2180605" cy="2168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3962400"/>
            <a:ext cx="2184082" cy="2283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863918" y="0"/>
            <a:ext cx="6936514" cy="769441"/>
          </a:xfrm>
          <a:prstGeom prst="rect">
            <a:avLst/>
          </a:prstGeom>
          <a:noFill/>
        </p:spPr>
        <p:txBody>
          <a:bodyPr wrap="none" lIns="91440" tIns="45720" rIns="91440" bIns="45720">
            <a:spAutoFit/>
          </a:bodyPr>
          <a:lstStyle/>
          <a:p>
            <a:pPr algn="ctr"/>
            <a:r>
              <a:rPr lang="en-US" sz="4400" b="1" cap="none" spc="0" dirty="0" smtClean="0">
                <a:ln w="1905"/>
                <a:effectLst>
                  <a:innerShdw blurRad="69850" dist="43180" dir="5400000">
                    <a:srgbClr val="000000">
                      <a:alpha val="65000"/>
                    </a:srgbClr>
                  </a:innerShdw>
                </a:effectLst>
              </a:rPr>
              <a:t>Preparation for going abroad</a:t>
            </a:r>
            <a:endParaRPr lang="en-US" sz="4400" b="1" cap="none" spc="0" dirty="0">
              <a:ln w="1905"/>
              <a:effectLst>
                <a:innerShdw blurRad="69850" dist="43180" dir="5400000">
                  <a:srgbClr val="000000">
                    <a:alpha val="65000"/>
                  </a:srgbClr>
                </a:innerShdw>
              </a:effectLst>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4054" y="1007598"/>
            <a:ext cx="2073146" cy="214297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4936" y="3792446"/>
            <a:ext cx="2149464"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7526" y="3125929"/>
            <a:ext cx="2826528" cy="21318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16762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2000"/>
                                        <p:tgtEl>
                                          <p:spTgt spid="14"/>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697998"/>
            <a:ext cx="2743200" cy="2273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5" y="3751769"/>
            <a:ext cx="2667000" cy="2612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8400" y="3733800"/>
            <a:ext cx="2716932" cy="2612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685800"/>
            <a:ext cx="2564532" cy="2241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1859853" y="0"/>
            <a:ext cx="5424305" cy="646331"/>
          </a:xfrm>
          <a:prstGeom prst="rect">
            <a:avLst/>
          </a:prstGeom>
          <a:noFill/>
        </p:spPr>
        <p:txBody>
          <a:bodyPr wrap="none" lIns="91440" tIns="45720" rIns="91440" bIns="45720">
            <a:spAutoFit/>
          </a:bodyPr>
          <a:lstStyle/>
          <a:p>
            <a:pPr algn="ctr"/>
            <a:r>
              <a:rPr lang="en-US" sz="3600" b="1" cap="none" spc="0" dirty="0" smtClean="0">
                <a:ln w="1905"/>
                <a:solidFill>
                  <a:srgbClr val="00B050"/>
                </a:solidFill>
                <a:effectLst>
                  <a:innerShdw blurRad="69850" dist="43180" dir="5400000">
                    <a:srgbClr val="000000">
                      <a:alpha val="65000"/>
                    </a:srgbClr>
                  </a:innerShdw>
                </a:effectLst>
              </a:rPr>
              <a:t>On the way while travelling</a:t>
            </a:r>
            <a:endParaRPr lang="en-US" sz="3600" b="1" cap="none" spc="0" dirty="0">
              <a:ln w="1905"/>
              <a:solidFill>
                <a:srgbClr val="00B050"/>
              </a:solidFill>
              <a:effectLst>
                <a:innerShdw blurRad="69850" dist="43180" dir="5400000">
                  <a:srgbClr val="000000">
                    <a:alpha val="65000"/>
                  </a:srgbClr>
                </a:innerShdw>
              </a:effectLst>
            </a:endParaRPr>
          </a:p>
        </p:txBody>
      </p:sp>
      <p:sp>
        <p:nvSpPr>
          <p:cNvPr id="10" name="Rectangle 9"/>
          <p:cNvSpPr/>
          <p:nvPr/>
        </p:nvSpPr>
        <p:spPr>
          <a:xfrm>
            <a:off x="3751359" y="6334780"/>
            <a:ext cx="4783041" cy="523220"/>
          </a:xfrm>
          <a:prstGeom prst="rect">
            <a:avLst/>
          </a:prstGeom>
          <a:noFill/>
        </p:spPr>
        <p:txBody>
          <a:bodyPr wrap="none" lIns="91440" tIns="45720" rIns="91440" bIns="4572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Exciting view from the window</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p:nvSpPr>
        <p:spPr>
          <a:xfrm>
            <a:off x="6767685" y="2971800"/>
            <a:ext cx="1919115" cy="523220"/>
          </a:xfrm>
          <a:prstGeom prst="rect">
            <a:avLst/>
          </a:prstGeom>
          <a:noFill/>
        </p:spPr>
        <p:txBody>
          <a:bodyPr wrap="none" lIns="91440" tIns="45720" rIns="91440" bIns="4572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Plane flying</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ectangle 11"/>
          <p:cNvSpPr/>
          <p:nvPr/>
        </p:nvSpPr>
        <p:spPr>
          <a:xfrm>
            <a:off x="3733800" y="2971800"/>
            <a:ext cx="1909112" cy="523220"/>
          </a:xfrm>
          <a:prstGeom prst="rect">
            <a:avLst/>
          </a:prstGeom>
          <a:noFill/>
        </p:spPr>
        <p:txBody>
          <a:bodyPr wrap="none" lIns="91440" tIns="45720" rIns="91440" bIns="4572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Having seat</a:t>
            </a:r>
            <a:endPar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ectangle 12"/>
          <p:cNvSpPr/>
          <p:nvPr/>
        </p:nvSpPr>
        <p:spPr>
          <a:xfrm>
            <a:off x="-55095" y="2971800"/>
            <a:ext cx="3484095" cy="523220"/>
          </a:xfrm>
          <a:prstGeom prst="rect">
            <a:avLst/>
          </a:prstGeom>
          <a:noFill/>
        </p:spPr>
        <p:txBody>
          <a:bodyPr wrap="none" lIns="91440" tIns="45720" rIns="91440" bIns="4572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Boarding on the plane</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0" y="3786536"/>
            <a:ext cx="2590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152400" y="6334780"/>
            <a:ext cx="3021533" cy="523220"/>
          </a:xfrm>
          <a:prstGeom prst="rect">
            <a:avLst/>
          </a:prstGeom>
          <a:noFill/>
        </p:spPr>
        <p:txBody>
          <a:bodyPr wrap="none" lIns="91440" tIns="45720" rIns="91440" bIns="4572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Air hostess’ service</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 y="697998"/>
            <a:ext cx="2946400" cy="2241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28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1000" fill="hold"/>
                                        <p:tgtEl>
                                          <p:spTgt spid="4"/>
                                        </p:tgtEl>
                                        <p:attrNameLst>
                                          <p:attrName>ppt_w</p:attrName>
                                        </p:attrNameLst>
                                      </p:cBhvr>
                                      <p:tavLst>
                                        <p:tav tm="0">
                                          <p:val>
                                            <p:fltVal val="0"/>
                                          </p:val>
                                        </p:tav>
                                        <p:tav tm="100000">
                                          <p:val>
                                            <p:strVal val="#ppt_w"/>
                                          </p:val>
                                        </p:tav>
                                      </p:tavLst>
                                    </p:anim>
                                    <p:anim calcmode="lin" valueType="num">
                                      <p:cBhvr>
                                        <p:cTn id="54" dur="1000" fill="hold"/>
                                        <p:tgtEl>
                                          <p:spTgt spid="4"/>
                                        </p:tgtEl>
                                        <p:attrNameLst>
                                          <p:attrName>ppt_h</p:attrName>
                                        </p:attrNameLst>
                                      </p:cBhvr>
                                      <p:tavLst>
                                        <p:tav tm="0">
                                          <p:val>
                                            <p:fltVal val="0"/>
                                          </p:val>
                                        </p:tav>
                                        <p:tav tm="100000">
                                          <p:val>
                                            <p:strVal val="#ppt_h"/>
                                          </p:val>
                                        </p:tav>
                                      </p:tavLst>
                                    </p:anim>
                                    <p:anim calcmode="lin" valueType="num">
                                      <p:cBhvr>
                                        <p:cTn id="55" dur="1000" fill="hold"/>
                                        <p:tgtEl>
                                          <p:spTgt spid="4"/>
                                        </p:tgtEl>
                                        <p:attrNameLst>
                                          <p:attrName>style.rotation</p:attrName>
                                        </p:attrNameLst>
                                      </p:cBhvr>
                                      <p:tavLst>
                                        <p:tav tm="0">
                                          <p:val>
                                            <p:fltVal val="90"/>
                                          </p:val>
                                        </p:tav>
                                        <p:tav tm="100000">
                                          <p:val>
                                            <p:fltVal val="0"/>
                                          </p:val>
                                        </p:tav>
                                      </p:tavLst>
                                    </p:anim>
                                    <p:animEffect transition="in" filter="fade">
                                      <p:cBhvr>
                                        <p:cTn id="56" dur="1000"/>
                                        <p:tgtEl>
                                          <p:spTgt spid="4"/>
                                        </p:tgtEl>
                                      </p:cBhvr>
                                    </p:animEffect>
                                  </p:childTnLst>
                                </p:cTn>
                              </p:par>
                            </p:childTnLst>
                          </p:cTn>
                        </p:par>
                        <p:par>
                          <p:cTn id="57" fill="hold">
                            <p:stCondLst>
                              <p:cond delay="1000"/>
                            </p:stCondLst>
                            <p:childTnLst>
                              <p:par>
                                <p:cTn id="58" presetID="53" presetClass="entr" presetSubtype="16"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fltVal val="0"/>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animEffect transition="in" filter="fade">
                                      <p:cBhvr>
                                        <p:cTn id="62" dur="500"/>
                                        <p:tgtEl>
                                          <p:spTgt spid="6"/>
                                        </p:tgtEl>
                                      </p:cBhvr>
                                    </p:animEffect>
                                  </p:childTnLst>
                                </p:cTn>
                              </p:par>
                            </p:childTnLst>
                          </p:cTn>
                        </p:par>
                        <p:par>
                          <p:cTn id="63" fill="hold">
                            <p:stCondLst>
                              <p:cond delay="1500"/>
                            </p:stCondLst>
                            <p:childTnLst>
                              <p:par>
                                <p:cTn id="64" presetID="16" presetClass="entr" presetSubtype="21"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barn(inVertical)">
                                      <p:cBhvr>
                                        <p:cTn id="6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33400" y="4754940"/>
            <a:ext cx="7772400" cy="1569660"/>
          </a:xfrm>
          <a:prstGeom prst="rect">
            <a:avLst/>
          </a:prstGeom>
          <a:noFill/>
        </p:spPr>
        <p:txBody>
          <a:bodyPr wrap="square" rtlCol="0">
            <a:spAutoFit/>
          </a:bodyPr>
          <a:lstStyle/>
          <a:p>
            <a:r>
              <a:rPr lang="en-US" sz="3200" dirty="0" smtClean="0"/>
              <a:t>Now write a </a:t>
            </a:r>
            <a:r>
              <a:rPr lang="en-US" sz="3200" dirty="0" smtClean="0">
                <a:solidFill>
                  <a:srgbClr val="240AE6"/>
                </a:solidFill>
              </a:rPr>
              <a:t>short</a:t>
            </a:r>
            <a:r>
              <a:rPr lang="en-US" sz="3200" dirty="0" smtClean="0"/>
              <a:t> composition about your</a:t>
            </a:r>
            <a:r>
              <a:rPr lang="en-US" sz="3200" dirty="0" smtClean="0">
                <a:solidFill>
                  <a:srgbClr val="C00000"/>
                </a:solidFill>
              </a:rPr>
              <a:t> preparation before travelling </a:t>
            </a:r>
            <a:r>
              <a:rPr lang="en-US" sz="3200" dirty="0" smtClean="0"/>
              <a:t>and</a:t>
            </a:r>
            <a:r>
              <a:rPr lang="en-US" sz="3200" dirty="0" smtClean="0">
                <a:solidFill>
                  <a:srgbClr val="C00000"/>
                </a:solidFill>
              </a:rPr>
              <a:t> </a:t>
            </a:r>
            <a:r>
              <a:rPr lang="en-US" sz="3200" dirty="0" smtClean="0"/>
              <a:t>your</a:t>
            </a:r>
            <a:r>
              <a:rPr lang="en-US" sz="3200" dirty="0" smtClean="0">
                <a:solidFill>
                  <a:srgbClr val="C00000"/>
                </a:solidFill>
              </a:rPr>
              <a:t> experience on the way</a:t>
            </a:r>
            <a:r>
              <a:rPr lang="en-US" sz="3200" dirty="0" smtClean="0"/>
              <a:t>. (</a:t>
            </a:r>
            <a:r>
              <a:rPr lang="en-US" sz="3200" dirty="0" smtClean="0">
                <a:solidFill>
                  <a:srgbClr val="00B050"/>
                </a:solidFill>
              </a:rPr>
              <a:t>10 min.</a:t>
            </a:r>
            <a:r>
              <a:rPr lang="en-US" sz="3200" dirty="0" smtClean="0"/>
              <a:t>)</a:t>
            </a:r>
            <a:endParaRPr lang="en-US" sz="3200" dirty="0"/>
          </a:p>
        </p:txBody>
      </p:sp>
      <p:sp>
        <p:nvSpPr>
          <p:cNvPr id="3" name="Rectangle 2"/>
          <p:cNvSpPr/>
          <p:nvPr/>
        </p:nvSpPr>
        <p:spPr>
          <a:xfrm>
            <a:off x="611512" y="381000"/>
            <a:ext cx="4743799" cy="923330"/>
          </a:xfrm>
          <a:prstGeom prst="rect">
            <a:avLst/>
          </a:prstGeom>
          <a:noFill/>
        </p:spPr>
        <p:txBody>
          <a:bodyPr wrap="none" lIns="91440" tIns="45720" rIns="91440" bIns="45720">
            <a:spAutoFit/>
          </a:bodyPr>
          <a:lstStyle/>
          <a:p>
            <a:pPr algn="ctr"/>
            <a:r>
              <a:rPr lang="en-US" sz="5400" b="1" dirty="0" smtClean="0">
                <a:ln w="1905"/>
                <a:solidFill>
                  <a:srgbClr val="00B0F0"/>
                </a:solidFill>
                <a:effectLst>
                  <a:innerShdw blurRad="69850" dist="43180" dir="5400000">
                    <a:srgbClr val="000000">
                      <a:alpha val="65000"/>
                    </a:srgbClr>
                  </a:innerShdw>
                </a:effectLst>
              </a:rPr>
              <a:t>Individual </a:t>
            </a:r>
            <a:r>
              <a:rPr lang="en-US" sz="5400" b="1" cap="none" spc="0" dirty="0" smtClean="0">
                <a:ln w="1905"/>
                <a:solidFill>
                  <a:srgbClr val="00B0F0"/>
                </a:solidFill>
                <a:effectLst>
                  <a:innerShdw blurRad="69850" dist="43180" dir="5400000">
                    <a:srgbClr val="000000">
                      <a:alpha val="65000"/>
                    </a:srgbClr>
                  </a:innerShdw>
                </a:effectLst>
              </a:rPr>
              <a:t>Work</a:t>
            </a:r>
            <a:endParaRPr lang="en-US" sz="5400" b="1" cap="none" spc="0" dirty="0">
              <a:ln w="1905"/>
              <a:solidFill>
                <a:srgbClr val="00B0F0"/>
              </a:soli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822" y="152400"/>
            <a:ext cx="3023578" cy="245154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377" b="15609"/>
          <a:stretch/>
        </p:blipFill>
        <p:spPr>
          <a:xfrm>
            <a:off x="2520361" y="3352800"/>
            <a:ext cx="2127839" cy="1210959"/>
          </a:xfrm>
          <a:prstGeom prst="rect">
            <a:avLst/>
          </a:prstGeom>
          <a:ln>
            <a:noFill/>
          </a:ln>
          <a:effectLst>
            <a:softEdge rad="112500"/>
          </a:effectLst>
        </p:spPr>
      </p:pic>
      <p:sp>
        <p:nvSpPr>
          <p:cNvPr id="7" name="TextBox 6"/>
          <p:cNvSpPr txBox="1"/>
          <p:nvPr/>
        </p:nvSpPr>
        <p:spPr>
          <a:xfrm>
            <a:off x="457200" y="2808982"/>
            <a:ext cx="7772400" cy="1077218"/>
          </a:xfrm>
          <a:prstGeom prst="rect">
            <a:avLst/>
          </a:prstGeom>
          <a:noFill/>
        </p:spPr>
        <p:txBody>
          <a:bodyPr wrap="square" rtlCol="0">
            <a:spAutoFit/>
          </a:bodyPr>
          <a:lstStyle/>
          <a:p>
            <a:r>
              <a:rPr lang="en-US" sz="3200" dirty="0" smtClean="0"/>
              <a:t>Think you are going to travel to Singapore by a plane.</a:t>
            </a:r>
          </a:p>
        </p:txBody>
      </p:sp>
    </p:spTree>
    <p:extLst>
      <p:ext uri="{BB962C8B-B14F-4D97-AF65-F5344CB8AC3E}">
        <p14:creationId xmlns:p14="http://schemas.microsoft.com/office/powerpoint/2010/main" val="61528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10000"/>
                                  </p:iterate>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50"/>
                            </p:stCondLst>
                            <p:childTnLst>
                              <p:par>
                                <p:cTn id="21" presetID="10" presetClass="entr" presetSubtype="0" fill="hold"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wd">
                                    <p:tmPct val="10000"/>
                                  </p:iterate>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81000" y="1065074"/>
            <a:ext cx="8393483"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rgbClr val="00B050"/>
                </a:solidFill>
                <a:effectLst/>
              </a:rPr>
              <a:t>A trip to your grandparents’ house</a:t>
            </a:r>
            <a:endParaRPr lang="en-US" sz="5400" b="1" cap="none" spc="0" dirty="0">
              <a:ln/>
              <a:solidFill>
                <a:srgbClr val="00B050"/>
              </a:solidFill>
              <a:effectLs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6200"/>
            <a:ext cx="9141655" cy="6781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Rectangle 3"/>
          <p:cNvSpPr/>
          <p:nvPr/>
        </p:nvSpPr>
        <p:spPr>
          <a:xfrm>
            <a:off x="609600" y="2962870"/>
            <a:ext cx="5470024" cy="923330"/>
          </a:xfrm>
          <a:prstGeom prst="rect">
            <a:avLst/>
          </a:prstGeom>
          <a:noFill/>
        </p:spPr>
        <p:txBody>
          <a:bodyPr wrap="none" lIns="91440" tIns="45720" rIns="91440" bIns="45720">
            <a:spAutoFit/>
          </a:bodyPr>
          <a:lstStyle/>
          <a:p>
            <a:pPr algn="ctr"/>
            <a:r>
              <a:rPr lang="en-US" sz="5400" b="1" cap="none" spc="0" dirty="0" smtClean="0">
                <a:ln w="1905"/>
                <a:solidFill>
                  <a:srgbClr val="FFFF00"/>
                </a:solidFill>
                <a:effectLst>
                  <a:innerShdw blurRad="69850" dist="43180" dir="5400000">
                    <a:srgbClr val="000000">
                      <a:alpha val="65000"/>
                    </a:srgbClr>
                  </a:innerShdw>
                </a:effectLst>
              </a:rPr>
              <a:t>Journey By A Train</a:t>
            </a:r>
            <a:endParaRPr lang="en-US" sz="5400" b="1" cap="none" spc="0" dirty="0">
              <a:ln w="1905"/>
              <a:solidFill>
                <a:srgbClr val="FFFF00"/>
              </a:solidFill>
              <a:effectLst>
                <a:innerShdw blurRad="69850" dist="43180" dir="5400000">
                  <a:srgbClr val="000000">
                    <a:alpha val="65000"/>
                  </a:srgbClr>
                </a:innerShdw>
              </a:effectLst>
            </a:endParaRPr>
          </a:p>
        </p:txBody>
      </p:sp>
      <p:sp>
        <p:nvSpPr>
          <p:cNvPr id="5" name="Rectangle 4"/>
          <p:cNvSpPr/>
          <p:nvPr/>
        </p:nvSpPr>
        <p:spPr>
          <a:xfrm>
            <a:off x="1447800" y="3886200"/>
            <a:ext cx="372550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Have A Look</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776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par>
                          <p:cTn id="20" fill="hold">
                            <p:stCondLst>
                              <p:cond delay="500"/>
                            </p:stCondLst>
                            <p:childTnLst>
                              <p:par>
                                <p:cTn id="21" presetID="25" presetClass="entr" presetSubtype="0" fill="hold" grpId="0" nodeType="after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76200"/>
            <a:ext cx="8991600" cy="66675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69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51951" cy="3036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1950" y="-17584"/>
            <a:ext cx="4574883" cy="3053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4960" y="3099973"/>
            <a:ext cx="4576569" cy="3758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 y="3064286"/>
            <a:ext cx="4547919" cy="3779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112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5"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3"/>
                                        </p:tgtEl>
                                      </p:cBhvr>
                                    </p:animEffect>
                                  </p:childTnLst>
                                </p:cTn>
                              </p:par>
                            </p:childTnLst>
                          </p:cTn>
                        </p:par>
                        <p:par>
                          <p:cTn id="18" fill="hold">
                            <p:stCondLst>
                              <p:cond delay="1500"/>
                            </p:stCondLst>
                            <p:childTnLst>
                              <p:par>
                                <p:cTn id="19" presetID="21" presetClass="entr" presetSubtype="1" fill="hold" nodeType="after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par>
                          <p:cTn id="22" fill="hold">
                            <p:stCondLst>
                              <p:cond delay="4500"/>
                            </p:stCondLst>
                            <p:childTnLst>
                              <p:par>
                                <p:cTn id="23" presetID="10" presetClass="entr" presetSubtype="0" fill="hold" nodeType="after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0"/>
            <a:ext cx="9144000" cy="6858000"/>
          </a:xfrm>
          <a:prstGeom prst="rect">
            <a:avLst/>
          </a:prstGeom>
        </p:spPr>
      </p:pic>
    </p:spTree>
    <p:extLst>
      <p:ext uri="{BB962C8B-B14F-4D97-AF65-F5344CB8AC3E}">
        <p14:creationId xmlns:p14="http://schemas.microsoft.com/office/powerpoint/2010/main" val="127145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85800" y="3389055"/>
            <a:ext cx="7772400" cy="2554545"/>
          </a:xfrm>
          <a:prstGeom prst="rect">
            <a:avLst/>
          </a:prstGeom>
          <a:noFill/>
        </p:spPr>
        <p:txBody>
          <a:bodyPr wrap="square" rtlCol="0">
            <a:spAutoFit/>
          </a:bodyPr>
          <a:lstStyle/>
          <a:p>
            <a:r>
              <a:rPr lang="en-US" sz="3200" dirty="0" smtClean="0"/>
              <a:t>Think you are going to travel to your grandparents’ house by a train. Now write a </a:t>
            </a:r>
            <a:r>
              <a:rPr lang="en-US" sz="3200" dirty="0" smtClean="0">
                <a:solidFill>
                  <a:srgbClr val="240AE6"/>
                </a:solidFill>
              </a:rPr>
              <a:t>short</a:t>
            </a:r>
            <a:r>
              <a:rPr lang="en-US" sz="3200" dirty="0" smtClean="0"/>
              <a:t> composition about your </a:t>
            </a:r>
            <a:r>
              <a:rPr lang="en-US" sz="3200" dirty="0" smtClean="0">
                <a:solidFill>
                  <a:schemeClr val="accent2">
                    <a:lumMod val="75000"/>
                  </a:schemeClr>
                </a:solidFill>
              </a:rPr>
              <a:t>preparation before travelling </a:t>
            </a:r>
            <a:r>
              <a:rPr lang="en-US" sz="3200" dirty="0" smtClean="0"/>
              <a:t>and </a:t>
            </a:r>
            <a:r>
              <a:rPr lang="en-US" sz="3200" dirty="0" smtClean="0">
                <a:solidFill>
                  <a:schemeClr val="accent2">
                    <a:lumMod val="75000"/>
                  </a:schemeClr>
                </a:solidFill>
              </a:rPr>
              <a:t>your experience on the way</a:t>
            </a:r>
            <a:r>
              <a:rPr lang="en-US" sz="3200" dirty="0" smtClean="0"/>
              <a:t>. (Not more than 15 lines)</a:t>
            </a:r>
            <a:endParaRPr lang="en-US" sz="3200" dirty="0"/>
          </a:p>
        </p:txBody>
      </p:sp>
      <p:sp>
        <p:nvSpPr>
          <p:cNvPr id="3" name="Rectangle 2"/>
          <p:cNvSpPr/>
          <p:nvPr/>
        </p:nvSpPr>
        <p:spPr>
          <a:xfrm>
            <a:off x="3267745" y="448270"/>
            <a:ext cx="4047455" cy="923330"/>
          </a:xfrm>
          <a:prstGeom prst="rect">
            <a:avLst/>
          </a:prstGeom>
          <a:noFill/>
        </p:spPr>
        <p:txBody>
          <a:bodyPr wrap="none" lIns="91440" tIns="45720" rIns="91440" bIns="45720">
            <a:spAutoFit/>
          </a:bodyPr>
          <a:lstStyle/>
          <a:p>
            <a:pPr algn="ctr"/>
            <a:r>
              <a:rPr lang="en-US" sz="5400" b="1" cap="none" spc="0" dirty="0" smtClean="0">
                <a:ln w="1905"/>
                <a:solidFill>
                  <a:srgbClr val="00B050"/>
                </a:solidFill>
                <a:effectLst>
                  <a:innerShdw blurRad="69850" dist="43180" dir="5400000">
                    <a:srgbClr val="000000">
                      <a:alpha val="65000"/>
                    </a:srgbClr>
                  </a:innerShdw>
                </a:effectLst>
              </a:rPr>
              <a:t>HOME WORK</a:t>
            </a:r>
            <a:endParaRPr lang="en-US" sz="5400" b="1" cap="none" spc="0" dirty="0">
              <a:ln w="1905"/>
              <a:solidFill>
                <a:srgbClr val="00B050"/>
              </a:solidFill>
              <a:effectLst>
                <a:innerShdw blurRad="69850" dist="43180" dir="5400000">
                  <a:srgbClr val="000000">
                    <a:alpha val="65000"/>
                  </a:srgbClr>
                </a:innerShdw>
              </a:effectLst>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1755"/>
          <a:stretch/>
        </p:blipFill>
        <p:spPr>
          <a:xfrm>
            <a:off x="0" y="294736"/>
            <a:ext cx="3597812" cy="26313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82921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wd">
                                    <p:tmPct val="10000"/>
                                  </p:iterate>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909596" y="1489364"/>
            <a:ext cx="7543800" cy="3505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Note for the honourable teachers:</a:t>
            </a:r>
          </a:p>
          <a:p>
            <a:pPr algn="ctr"/>
            <a:r>
              <a:rPr lang="en-US" sz="2800" b="1" dirty="0" smtClean="0">
                <a:solidFill>
                  <a:srgbClr val="00B050"/>
                </a:solidFill>
              </a:rPr>
              <a:t>The subject teachers are requested to read the notes given below the slides.</a:t>
            </a:r>
            <a:endParaRPr lang="en-US" sz="2800" b="1" dirty="0">
              <a:solidFill>
                <a:srgbClr val="00B050"/>
              </a:solidFill>
            </a:endParaRPr>
          </a:p>
          <a:p>
            <a:pPr algn="ctr"/>
            <a:r>
              <a:rPr lang="en-US" sz="2800" b="1" dirty="0">
                <a:solidFill>
                  <a:schemeClr val="tx1"/>
                </a:solidFill>
              </a:rPr>
              <a:t>N</a:t>
            </a:r>
            <a:r>
              <a:rPr lang="en-US" sz="2800" b="1" dirty="0" smtClean="0">
                <a:solidFill>
                  <a:schemeClr val="tx1"/>
                </a:solidFill>
              </a:rPr>
              <a:t>otes are given bellow the slide no. 8, 11, 12, 13 and 15. </a:t>
            </a:r>
            <a:endParaRPr lang="en-US" sz="4000" b="1" dirty="0">
              <a:solidFill>
                <a:schemeClr val="tx1"/>
              </a:solidFill>
            </a:endParaRPr>
          </a:p>
        </p:txBody>
      </p:sp>
    </p:spTree>
    <p:extLst>
      <p:ext uri="{BB962C8B-B14F-4D97-AF65-F5344CB8AC3E}">
        <p14:creationId xmlns:p14="http://schemas.microsoft.com/office/powerpoint/2010/main" val="3326171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819400"/>
            <a:ext cx="7924800" cy="3046988"/>
          </a:xfrm>
          <a:prstGeom prst="rect">
            <a:avLst/>
          </a:prstGeom>
          <a:noFill/>
          <a:ln>
            <a:solidFill>
              <a:schemeClr val="tx1"/>
            </a:solidFill>
          </a:ln>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And the editors panel:</a:t>
            </a:r>
            <a:r>
              <a:rPr lang="en-US" sz="2400" b="1" dirty="0" smtClean="0">
                <a:latin typeface="Times New Roman" panose="02020603050405020304" pitchFamily="18" charset="0"/>
                <a:cs typeface="Times New Roman" panose="02020603050405020304" pitchFamily="18" charset="0"/>
              </a:rPr>
              <a:t> Ranjit </a:t>
            </a:r>
            <a:r>
              <a:rPr lang="en-US" sz="2400" b="1" dirty="0">
                <a:latin typeface="Times New Roman" panose="02020603050405020304" pitchFamily="18" charset="0"/>
                <a:cs typeface="Times New Roman" panose="02020603050405020304" pitchFamily="18" charset="0"/>
              </a:rPr>
              <a:t>Poddar, </a:t>
            </a:r>
            <a:r>
              <a:rPr lang="en-US" sz="2400" b="1" dirty="0" smtClean="0">
                <a:latin typeface="Times New Roman" panose="02020603050405020304" pitchFamily="18" charset="0"/>
                <a:cs typeface="Times New Roman" panose="02020603050405020304" pitchFamily="18" charset="0"/>
              </a:rPr>
              <a:t>Associate Professor (English) TTC</a:t>
            </a:r>
            <a:r>
              <a:rPr lang="en-US" sz="2400" b="1" dirty="0">
                <a:latin typeface="Times New Roman" panose="02020603050405020304" pitchFamily="18" charset="0"/>
                <a:cs typeface="Times New Roman" panose="02020603050405020304" pitchFamily="18" charset="0"/>
              </a:rPr>
              <a:t>, Dhaka, </a:t>
            </a:r>
            <a:r>
              <a:rPr lang="en-US" sz="2400" b="1" dirty="0" smtClean="0">
                <a:latin typeface="Times New Roman" panose="02020603050405020304" pitchFamily="18" charset="0"/>
                <a:cs typeface="Times New Roman" panose="02020603050405020304" pitchFamily="18" charset="0"/>
              </a:rPr>
              <a:t>Md. Jahangir Hasan (English), Assistant Professor TTC, Rangpur and Urmila Khaled Assistant </a:t>
            </a:r>
            <a:r>
              <a:rPr lang="en-US" sz="2400" b="1" dirty="0">
                <a:latin typeface="Times New Roman" panose="02020603050405020304" pitchFamily="18" charset="0"/>
                <a:cs typeface="Times New Roman" panose="02020603050405020304" pitchFamily="18" charset="0"/>
              </a:rPr>
              <a:t>Professor (English) TTC, </a:t>
            </a:r>
            <a:r>
              <a:rPr lang="en-US" sz="2400" b="1" dirty="0" smtClean="0">
                <a:latin typeface="Times New Roman" panose="02020603050405020304" pitchFamily="18" charset="0"/>
                <a:cs typeface="Times New Roman" panose="02020603050405020304" pitchFamily="18" charset="0"/>
              </a:rPr>
              <a:t>Dhaka.</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Their </a:t>
            </a:r>
            <a:r>
              <a:rPr lang="en-US" sz="2400" dirty="0">
                <a:latin typeface="Times New Roman" panose="02020603050405020304" pitchFamily="18" charset="0"/>
                <a:cs typeface="Times New Roman" panose="02020603050405020304" pitchFamily="18" charset="0"/>
              </a:rPr>
              <a:t>direction, valuable suggestions and intensive supervision have enriched the model contents.</a:t>
            </a:r>
          </a:p>
          <a:p>
            <a:pPr algn="just"/>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53988" y="726141"/>
            <a:ext cx="5661212" cy="769441"/>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Acknowledgement </a:t>
            </a:r>
            <a:endParaRPr lang="en-US" sz="4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85800" y="1915180"/>
            <a:ext cx="7924800" cy="523220"/>
          </a:xfrm>
          <a:prstGeom prst="rect">
            <a:avLst/>
          </a:prstGeom>
          <a:noFill/>
          <a:ln>
            <a:solidFill>
              <a:schemeClr val="tx1"/>
            </a:solidFill>
          </a:ln>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MoE, DSHE, NCTB &amp; A2I respective of officials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943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66800"/>
            <a:ext cx="8702567" cy="5172670"/>
          </a:xfrm>
          <a:prstGeom prst="rect">
            <a:avLst/>
          </a:prstGeom>
          <a:ln>
            <a:noFill/>
          </a:ln>
          <a:effectLst>
            <a:softEdge rad="112500"/>
          </a:effectLst>
        </p:spPr>
      </p:pic>
      <p:sp>
        <p:nvSpPr>
          <p:cNvPr id="5" name="Rectangle 4"/>
          <p:cNvSpPr/>
          <p:nvPr/>
        </p:nvSpPr>
        <p:spPr>
          <a:xfrm>
            <a:off x="2057400" y="152400"/>
            <a:ext cx="4794519" cy="923330"/>
          </a:xfrm>
          <a:prstGeom prst="rect">
            <a:avLst/>
          </a:prstGeom>
          <a:noFill/>
        </p:spPr>
        <p:txBody>
          <a:bodyPr wrap="none" lIns="91440" tIns="45720" rIns="91440" bIns="45720">
            <a:spAutoFit/>
          </a:bodyPr>
          <a:lstStyle/>
          <a:p>
            <a:pPr algn="ctr"/>
            <a:r>
              <a:rPr lang="en-US" sz="5400" b="1" cap="none" spc="0" dirty="0" smtClean="0">
                <a:ln w="1905"/>
                <a:solidFill>
                  <a:srgbClr val="C00000"/>
                </a:solidFill>
                <a:effectLst>
                  <a:innerShdw blurRad="69850" dist="43180" dir="5400000">
                    <a:srgbClr val="000000">
                      <a:alpha val="65000"/>
                    </a:srgbClr>
                  </a:innerShdw>
                </a:effectLst>
              </a:rPr>
              <a:t>THANK YOU ALL</a:t>
            </a:r>
            <a:endParaRPr lang="en-US" sz="5400" b="1" cap="none" spc="0"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4937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81000" y="3187005"/>
            <a:ext cx="8153400" cy="13849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fontAlgn="auto">
              <a:spcBef>
                <a:spcPts val="0"/>
              </a:spcBef>
              <a:spcAft>
                <a:spcPts val="0"/>
              </a:spcAft>
              <a:defRPr/>
            </a:pPr>
            <a:r>
              <a:rPr lang="en-US" sz="2800" b="1" dirty="0">
                <a:solidFill>
                  <a:srgbClr val="7030A0"/>
                </a:solidFill>
                <a:latin typeface="Arial" pitchFamily="34" charset="0"/>
                <a:cs typeface="Arial" pitchFamily="34" charset="0"/>
              </a:rPr>
              <a:t>ROUFUN NAHAR</a:t>
            </a:r>
          </a:p>
          <a:p>
            <a:pPr fontAlgn="auto">
              <a:spcBef>
                <a:spcPts val="0"/>
              </a:spcBef>
              <a:spcAft>
                <a:spcPts val="0"/>
              </a:spcAft>
              <a:defRPr/>
            </a:pPr>
            <a:r>
              <a:rPr lang="en-US" sz="2800" b="1" dirty="0">
                <a:latin typeface="Arial" pitchFamily="34" charset="0"/>
                <a:cs typeface="Arial" pitchFamily="34" charset="0"/>
              </a:rPr>
              <a:t>Assistant Teacher( English)</a:t>
            </a:r>
          </a:p>
          <a:p>
            <a:pPr fontAlgn="auto">
              <a:spcBef>
                <a:spcPts val="0"/>
              </a:spcBef>
              <a:spcAft>
                <a:spcPts val="0"/>
              </a:spcAft>
              <a:defRPr/>
            </a:pPr>
            <a:r>
              <a:rPr lang="en-US" sz="2800" b="1" dirty="0" err="1" smtClean="0">
                <a:latin typeface="Arial" pitchFamily="34" charset="0"/>
                <a:cs typeface="Arial" pitchFamily="34" charset="0"/>
              </a:rPr>
              <a:t>Mizida</a:t>
            </a:r>
            <a:r>
              <a:rPr lang="en-US" sz="2800" b="1" dirty="0" smtClean="0">
                <a:latin typeface="Arial" pitchFamily="34" charset="0"/>
                <a:cs typeface="Arial" pitchFamily="34" charset="0"/>
              </a:rPr>
              <a:t> Govt. High School, </a:t>
            </a:r>
            <a:r>
              <a:rPr lang="en-US" sz="2800" b="1" dirty="0" err="1" smtClean="0">
                <a:latin typeface="Arial" pitchFamily="34" charset="0"/>
                <a:cs typeface="Arial" pitchFamily="34" charset="0"/>
              </a:rPr>
              <a:t>Tongi</a:t>
            </a:r>
            <a:r>
              <a:rPr lang="en-US" sz="2800" b="1" dirty="0" smtClean="0">
                <a:latin typeface="Arial" pitchFamily="34" charset="0"/>
                <a:cs typeface="Arial" pitchFamily="34" charset="0"/>
              </a:rPr>
              <a:t>, </a:t>
            </a:r>
            <a:r>
              <a:rPr lang="en-US" sz="2800" b="1" smtClean="0">
                <a:latin typeface="Arial" pitchFamily="34" charset="0"/>
                <a:cs typeface="Arial" pitchFamily="34" charset="0"/>
              </a:rPr>
              <a:t>Gazipur</a:t>
            </a:r>
          </a:p>
        </p:txBody>
      </p:sp>
      <p:sp>
        <p:nvSpPr>
          <p:cNvPr id="4" name="TextBox 3"/>
          <p:cNvSpPr txBox="1"/>
          <p:nvPr/>
        </p:nvSpPr>
        <p:spPr>
          <a:xfrm>
            <a:off x="3352800" y="5029200"/>
            <a:ext cx="5410200"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fontAlgn="auto">
              <a:spcBef>
                <a:spcPts val="0"/>
              </a:spcBef>
              <a:spcAft>
                <a:spcPts val="0"/>
              </a:spcAft>
              <a:defRPr/>
            </a:pPr>
            <a:r>
              <a:rPr lang="en-US" sz="2800" b="1" dirty="0">
                <a:latin typeface="Arial" pitchFamily="34" charset="0"/>
                <a:cs typeface="Arial" pitchFamily="34" charset="0"/>
              </a:rPr>
              <a:t>SUBJECT: </a:t>
            </a:r>
            <a:r>
              <a:rPr lang="en-US" sz="2800" b="1" dirty="0">
                <a:solidFill>
                  <a:srgbClr val="00B050"/>
                </a:solidFill>
                <a:latin typeface="Arial" pitchFamily="34" charset="0"/>
                <a:cs typeface="Arial" pitchFamily="34" charset="0"/>
              </a:rPr>
              <a:t>English 1st Paper</a:t>
            </a:r>
          </a:p>
          <a:p>
            <a:pPr fontAlgn="auto">
              <a:spcBef>
                <a:spcPts val="0"/>
              </a:spcBef>
              <a:spcAft>
                <a:spcPts val="0"/>
              </a:spcAft>
              <a:defRPr/>
            </a:pPr>
            <a:r>
              <a:rPr lang="en-US" sz="2800" b="1" dirty="0">
                <a:latin typeface="Arial" pitchFamily="34" charset="0"/>
                <a:cs typeface="Arial" pitchFamily="34" charset="0"/>
              </a:rPr>
              <a:t>CLASS: </a:t>
            </a:r>
            <a:r>
              <a:rPr lang="en-US" sz="2800" b="1" dirty="0" smtClean="0">
                <a:solidFill>
                  <a:srgbClr val="00B050"/>
                </a:solidFill>
                <a:latin typeface="Arial" pitchFamily="34" charset="0"/>
                <a:cs typeface="Arial" pitchFamily="34" charset="0"/>
              </a:rPr>
              <a:t>Eight</a:t>
            </a:r>
            <a:endParaRPr lang="en-US" sz="2800" b="1" dirty="0">
              <a:solidFill>
                <a:srgbClr val="00B050"/>
              </a:solidFill>
              <a:latin typeface="Arial" pitchFamily="34" charset="0"/>
              <a:cs typeface="Arial" pitchFamily="34" charset="0"/>
            </a:endParaRPr>
          </a:p>
        </p:txBody>
      </p:sp>
      <p:sp>
        <p:nvSpPr>
          <p:cNvPr id="5" name="Horizontal Scroll 4"/>
          <p:cNvSpPr/>
          <p:nvPr/>
        </p:nvSpPr>
        <p:spPr>
          <a:xfrm>
            <a:off x="2628314" y="152400"/>
            <a:ext cx="5943600" cy="1228725"/>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tx1"/>
                </a:solidFill>
                <a:latin typeface="+mj-lt"/>
              </a:rPr>
              <a:t>INTRODUCTION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158" y="1228725"/>
            <a:ext cx="1874083" cy="18740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5838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nodeType="withGroup">
                            <p:stCondLst>
                              <p:cond delay="500"/>
                            </p:stCondLst>
                            <p:childTnLst>
                              <p:par>
                                <p:cTn id="9" presetID="2" presetClass="entr" presetSubtype="4"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4" presetClass="entr" presetSubtype="10" fill="hold" grpId="0" nodeType="afterEffect">
                                  <p:stCondLst>
                                    <p:cond delay="400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6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0"/>
            <a:ext cx="9144000" cy="646331"/>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3600" b="1" dirty="0" smtClean="0">
                <a:ln w="1905"/>
                <a:solidFill>
                  <a:schemeClr val="tx1">
                    <a:lumMod val="95000"/>
                    <a:lumOff val="5000"/>
                  </a:schemeClr>
                </a:solidFill>
                <a:effectLst>
                  <a:innerShdw blurRad="69850" dist="43180" dir="5400000">
                    <a:srgbClr val="000000">
                      <a:alpha val="65000"/>
                    </a:srgbClr>
                  </a:innerShdw>
                </a:effectLst>
              </a:rPr>
              <a:t>What can you see in the picture</a:t>
            </a:r>
            <a:r>
              <a:rPr lang="en-US" sz="3600" b="1" cap="none" spc="0" dirty="0" smtClean="0">
                <a:ln w="1905"/>
                <a:solidFill>
                  <a:schemeClr val="tx1">
                    <a:lumMod val="95000"/>
                    <a:lumOff val="5000"/>
                  </a:schemeClr>
                </a:solidFill>
                <a:effectLst>
                  <a:innerShdw blurRad="69850" dist="43180" dir="5400000">
                    <a:srgbClr val="000000">
                      <a:alpha val="65000"/>
                    </a:srgbClr>
                  </a:innerShdw>
                </a:effectLst>
              </a:rPr>
              <a:t>?</a:t>
            </a:r>
            <a:endParaRPr lang="en-US" sz="3600" b="1" cap="none" spc="0" dirty="0">
              <a:ln w="1905"/>
              <a:solidFill>
                <a:schemeClr val="tx1">
                  <a:lumMod val="95000"/>
                  <a:lumOff val="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7721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722"/>
          <a:stretch/>
        </p:blipFill>
        <p:spPr>
          <a:xfrm>
            <a:off x="0" y="741182"/>
            <a:ext cx="9144000" cy="6116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0" y="3876"/>
            <a:ext cx="9144000" cy="646331"/>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3600" b="1" cap="none" spc="0" dirty="0" smtClean="0">
                <a:ln w="1905"/>
                <a:solidFill>
                  <a:schemeClr val="tx1">
                    <a:lumMod val="95000"/>
                    <a:lumOff val="5000"/>
                  </a:schemeClr>
                </a:solidFill>
                <a:effectLst>
                  <a:innerShdw blurRad="69850" dist="43180" dir="5400000">
                    <a:srgbClr val="000000">
                      <a:alpha val="65000"/>
                    </a:srgbClr>
                  </a:innerShdw>
                </a:effectLst>
              </a:rPr>
              <a:t>Can you guess what is the place?</a:t>
            </a:r>
            <a:endParaRPr lang="en-US" sz="3600" b="1" cap="none" spc="0" dirty="0">
              <a:ln w="1905"/>
              <a:solidFill>
                <a:schemeClr val="tx1">
                  <a:lumMod val="95000"/>
                  <a:lumOff val="5000"/>
                </a:schemeClr>
              </a:solidFill>
              <a:effectLst>
                <a:innerShdw blurRad="69850" dist="43180" dir="5400000">
                  <a:srgbClr val="000000">
                    <a:alpha val="65000"/>
                  </a:srgbClr>
                </a:innerShdw>
              </a:effectLst>
            </a:endParaRPr>
          </a:p>
        </p:txBody>
      </p:sp>
      <p:sp>
        <p:nvSpPr>
          <p:cNvPr id="4" name="Rectangle 3"/>
          <p:cNvSpPr/>
          <p:nvPr/>
        </p:nvSpPr>
        <p:spPr>
          <a:xfrm>
            <a:off x="-76200" y="-28039"/>
            <a:ext cx="9296400" cy="923330"/>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5400" b="1" dirty="0" smtClean="0">
                <a:ln w="1905"/>
                <a:solidFill>
                  <a:schemeClr val="tx1">
                    <a:lumMod val="95000"/>
                    <a:lumOff val="5000"/>
                  </a:schemeClr>
                </a:solidFill>
                <a:effectLst>
                  <a:innerShdw blurRad="69850" dist="43180" dir="5400000">
                    <a:srgbClr val="000000">
                      <a:alpha val="65000"/>
                    </a:srgbClr>
                  </a:innerShdw>
                </a:effectLst>
              </a:rPr>
              <a:t>At the airport</a:t>
            </a:r>
            <a:endParaRPr lang="en-US" sz="5400" b="1" cap="none" spc="0" dirty="0">
              <a:ln w="1905"/>
              <a:solidFill>
                <a:schemeClr val="tx1">
                  <a:lumMod val="95000"/>
                  <a:lumOff val="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6500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524277" y="3276600"/>
            <a:ext cx="2095445" cy="707886"/>
          </a:xfrm>
          <a:prstGeom prst="rect">
            <a:avLst/>
          </a:prstGeom>
          <a:noFill/>
        </p:spPr>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Unit One</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Rectangle 4"/>
          <p:cNvSpPr/>
          <p:nvPr/>
        </p:nvSpPr>
        <p:spPr>
          <a:xfrm>
            <a:off x="2311417" y="1935540"/>
            <a:ext cx="4521174" cy="1015663"/>
          </a:xfrm>
          <a:prstGeom prst="rect">
            <a:avLst/>
          </a:prstGeom>
          <a:noFill/>
        </p:spPr>
        <p:txBody>
          <a:bodyPr wrap="none" lIns="91440" tIns="45720" rIns="91440" bIns="45720">
            <a:spAutoFit/>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the airport</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3593193" y="3962400"/>
            <a:ext cx="1996059" cy="707886"/>
          </a:xfrm>
          <a:prstGeom prst="rect">
            <a:avLst/>
          </a:prstGeom>
          <a:noFill/>
        </p:spPr>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Lesson 1</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Rectangle 6"/>
          <p:cNvSpPr/>
          <p:nvPr/>
        </p:nvSpPr>
        <p:spPr>
          <a:xfrm>
            <a:off x="2757853" y="1066800"/>
            <a:ext cx="362830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Topic’s name:</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094088" y="4648200"/>
            <a:ext cx="2970685" cy="707886"/>
          </a:xfrm>
          <a:prstGeom prst="rect">
            <a:avLst/>
          </a:prstGeom>
          <a:noFill/>
        </p:spPr>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Time: 50min.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07974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500"/>
                            </p:stCondLst>
                            <p:childTnLst>
                              <p:par>
                                <p:cTn id="21" presetID="10" presetClass="entr" presetSubtype="0" fill="hold" grpId="0"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458200" cy="769441"/>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p:spPr>
        <p:txBody>
          <a:bodyPr wrap="square" rtlCol="0">
            <a:spAutoFit/>
          </a:bodyPr>
          <a:lstStyle/>
          <a:p>
            <a:pPr algn="ctr"/>
            <a:r>
              <a:rPr lang="en-US" sz="4400" dirty="0" smtClean="0"/>
              <a:t>OBJECTIVES OF THE LESSON</a:t>
            </a:r>
            <a:endParaRPr lang="en-US" sz="4400" dirty="0"/>
          </a:p>
        </p:txBody>
      </p:sp>
      <p:sp>
        <p:nvSpPr>
          <p:cNvPr id="3" name="TextBox 2"/>
          <p:cNvSpPr txBox="1"/>
          <p:nvPr/>
        </p:nvSpPr>
        <p:spPr>
          <a:xfrm>
            <a:off x="457200" y="1981200"/>
            <a:ext cx="8153400" cy="3231654"/>
          </a:xfrm>
          <a:prstGeom prst="rect">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200" dirty="0" smtClean="0"/>
              <a:t>By the end of the lesson the students will be able to</a:t>
            </a:r>
            <a:endParaRPr lang="en-US" sz="3200" dirty="0"/>
          </a:p>
          <a:p>
            <a:pPr marL="457200" indent="-457200">
              <a:buFont typeface="Arial" charset="0"/>
              <a:buChar char="•"/>
            </a:pPr>
            <a:r>
              <a:rPr lang="en-US" sz="2800" dirty="0"/>
              <a:t>a</a:t>
            </a:r>
            <a:r>
              <a:rPr lang="en-US" sz="2800" dirty="0" smtClean="0"/>
              <a:t>sk and answer questions. </a:t>
            </a:r>
          </a:p>
          <a:p>
            <a:pPr marL="457200" indent="-457200">
              <a:buFont typeface="Arial" charset="0"/>
              <a:buChar char="•"/>
            </a:pPr>
            <a:r>
              <a:rPr lang="en-US" sz="2800" dirty="0"/>
              <a:t>r</a:t>
            </a:r>
            <a:r>
              <a:rPr lang="en-US" sz="2800" dirty="0" smtClean="0"/>
              <a:t>ead and understand text. </a:t>
            </a:r>
          </a:p>
          <a:p>
            <a:pPr marL="457200" indent="-457200">
              <a:buFont typeface="Arial" charset="0"/>
              <a:buChar char="•"/>
            </a:pPr>
            <a:r>
              <a:rPr lang="en-US" sz="2800" dirty="0"/>
              <a:t>w</a:t>
            </a:r>
            <a:r>
              <a:rPr lang="en-US" sz="2800" dirty="0" smtClean="0"/>
              <a:t>rite answers to questions. </a:t>
            </a:r>
          </a:p>
          <a:p>
            <a:pPr marL="457200" indent="-457200">
              <a:buFont typeface="Arial" charset="0"/>
              <a:buChar char="•"/>
            </a:pPr>
            <a:r>
              <a:rPr lang="en-US" sz="2800" dirty="0"/>
              <a:t>w</a:t>
            </a:r>
            <a:r>
              <a:rPr lang="en-US" sz="2800" dirty="0" smtClean="0"/>
              <a:t>rite a short composition.</a:t>
            </a:r>
          </a:p>
          <a:p>
            <a:pPr marL="457200" indent="-457200">
              <a:buFont typeface="Arial" charset="0"/>
              <a:buChar char="•"/>
            </a:pPr>
            <a:r>
              <a:rPr lang="en-US" sz="2800" dirty="0"/>
              <a:t>i</a:t>
            </a:r>
            <a:r>
              <a:rPr lang="en-US" sz="2800" dirty="0" smtClean="0"/>
              <a:t>nfer the meaning from the tex.</a:t>
            </a:r>
            <a:endParaRPr lang="en-US" sz="2800" b="1" i="1" kern="0" dirty="0"/>
          </a:p>
        </p:txBody>
      </p:sp>
    </p:spTree>
    <p:extLst>
      <p:ext uri="{BB962C8B-B14F-4D97-AF65-F5344CB8AC3E}">
        <p14:creationId xmlns:p14="http://schemas.microsoft.com/office/powerpoint/2010/main" val="17539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 y="76200"/>
            <a:ext cx="2029530" cy="830997"/>
          </a:xfrm>
          <a:prstGeom prst="rect">
            <a:avLst/>
          </a:prstGeom>
          <a:noFill/>
        </p:spPr>
        <p:txBody>
          <a:bodyPr wrap="none" lIns="91440" tIns="45720" rIns="91440" bIns="45720">
            <a:spAutoFit/>
          </a:bodyPr>
          <a:lstStyle/>
          <a:p>
            <a:pPr algn="ct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Lounge</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2590800" y="939225"/>
            <a:ext cx="5872570" cy="584775"/>
          </a:xfrm>
          <a:prstGeom prst="rect">
            <a:avLst/>
          </a:prstGeom>
          <a:noFill/>
        </p:spPr>
        <p:txBody>
          <a:bodyPr wrap="none" rtlCol="0">
            <a:spAutoFit/>
          </a:bodyPr>
          <a:lstStyle/>
          <a:p>
            <a:r>
              <a:rPr lang="en-US" sz="3200" dirty="0" smtClean="0"/>
              <a:t>A room for waiting in at an airport</a:t>
            </a:r>
            <a:endParaRPr 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1859616"/>
            <a:ext cx="5718281" cy="3626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590800" y="5599093"/>
            <a:ext cx="5872570" cy="954107"/>
          </a:xfrm>
          <a:prstGeom prst="rect">
            <a:avLst/>
          </a:prstGeom>
          <a:noFill/>
        </p:spPr>
        <p:txBody>
          <a:bodyPr wrap="square" rtlCol="0">
            <a:spAutoFit/>
          </a:bodyPr>
          <a:lstStyle/>
          <a:p>
            <a:r>
              <a:rPr lang="en-US" sz="2800" dirty="0" smtClean="0"/>
              <a:t>They are waiting in the lounge at the airport.</a:t>
            </a:r>
            <a:endParaRPr lang="en-US" sz="2800" dirty="0"/>
          </a:p>
        </p:txBody>
      </p:sp>
      <p:sp>
        <p:nvSpPr>
          <p:cNvPr id="7" name="TextBox 6"/>
          <p:cNvSpPr txBox="1"/>
          <p:nvPr/>
        </p:nvSpPr>
        <p:spPr>
          <a:xfrm>
            <a:off x="6858000" y="164068"/>
            <a:ext cx="2133600" cy="584775"/>
          </a:xfrm>
          <a:prstGeom prst="rect">
            <a:avLst/>
          </a:prstGeom>
          <a:noFill/>
        </p:spPr>
        <p:txBody>
          <a:bodyPr wrap="square" rtlCol="0">
            <a:spAutoFit/>
          </a:bodyPr>
          <a:lstStyle/>
          <a:p>
            <a:pPr algn="ctr"/>
            <a:r>
              <a:rPr lang="en-US" sz="3200" dirty="0" smtClean="0">
                <a:solidFill>
                  <a:schemeClr val="tx1">
                    <a:lumMod val="50000"/>
                    <a:lumOff val="50000"/>
                  </a:schemeClr>
                </a:solidFill>
              </a:rPr>
              <a:t>Vocabulary</a:t>
            </a:r>
            <a:endParaRPr lang="en-US" sz="3200" dirty="0">
              <a:solidFill>
                <a:schemeClr val="tx1">
                  <a:lumMod val="50000"/>
                  <a:lumOff val="50000"/>
                </a:schemeClr>
              </a:solidFill>
            </a:endParaRPr>
          </a:p>
        </p:txBody>
      </p:sp>
    </p:spTree>
    <p:extLst>
      <p:ext uri="{BB962C8B-B14F-4D97-AF65-F5344CB8AC3E}">
        <p14:creationId xmlns:p14="http://schemas.microsoft.com/office/powerpoint/2010/main" val="41986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8" name="TextBox 17"/>
          <p:cNvSpPr txBox="1"/>
          <p:nvPr/>
        </p:nvSpPr>
        <p:spPr>
          <a:xfrm>
            <a:off x="2390334" y="504112"/>
            <a:ext cx="6753666"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An area at an airport, a sea port, etc.</a:t>
            </a:r>
            <a:r>
              <a:rPr lang="en-US" sz="2400" dirty="0">
                <a:latin typeface="Times New Roman" panose="02020603050405020304" pitchFamily="18" charset="0"/>
                <a:cs typeface="Times New Roman" panose="02020603050405020304" pitchFamily="18" charset="0"/>
              </a:rPr>
              <a:t> at which</a:t>
            </a:r>
            <a:r>
              <a:rPr lang="en-US" sz="2400" dirty="0" smtClean="0">
                <a:latin typeface="Times New Roman" panose="02020603050405020304" pitchFamily="18" charset="0"/>
                <a:cs typeface="Times New Roman" panose="02020603050405020304" pitchFamily="18" charset="0"/>
              </a:rPr>
              <a:t> the</a:t>
            </a:r>
          </a:p>
          <a:p>
            <a:r>
              <a:rPr lang="en-US" sz="2400" dirty="0">
                <a:latin typeface="Times New Roman" panose="02020603050405020304" pitchFamily="18" charset="0"/>
                <a:cs typeface="Times New Roman" panose="02020603050405020304" pitchFamily="18" charset="0"/>
              </a:rPr>
              <a:t>passports and </a:t>
            </a:r>
            <a:r>
              <a:rPr lang="en-US" sz="2400" dirty="0" smtClean="0">
                <a:latin typeface="Times New Roman" panose="02020603050405020304" pitchFamily="18" charset="0"/>
                <a:cs typeface="Times New Roman" panose="02020603050405020304" pitchFamily="18" charset="0"/>
              </a:rPr>
              <a:t>other documents</a:t>
            </a:r>
            <a:r>
              <a:rPr lang="en-US" sz="2400" dirty="0">
                <a:latin typeface="Times New Roman" panose="02020603050405020304" pitchFamily="18" charset="0"/>
                <a:cs typeface="Times New Roman" panose="02020603050405020304" pitchFamily="18" charset="0"/>
              </a:rPr>
              <a:t> of </a:t>
            </a:r>
            <a:r>
              <a:rPr lang="en-US" sz="2400" dirty="0" smtClean="0">
                <a:latin typeface="Times New Roman" panose="02020603050405020304" pitchFamily="18" charset="0"/>
                <a:cs typeface="Times New Roman" panose="02020603050405020304" pitchFamily="18" charset="0"/>
              </a:rPr>
              <a:t>people wanting</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to come into a country are checked  </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887" y="1905857"/>
            <a:ext cx="5746312" cy="3656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04334" y="211724"/>
            <a:ext cx="241026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Immigration</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981200" y="5715000"/>
            <a:ext cx="6753666" cy="523220"/>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The man is going through the immigration.</a:t>
            </a:r>
          </a:p>
        </p:txBody>
      </p:sp>
    </p:spTree>
    <p:extLst>
      <p:ext uri="{BB962C8B-B14F-4D97-AF65-F5344CB8AC3E}">
        <p14:creationId xmlns:p14="http://schemas.microsoft.com/office/powerpoint/2010/main" val="21674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TotalTime>
  <Words>752</Words>
  <Application>Microsoft Office PowerPoint</Application>
  <PresentationFormat>On-screen Show (4:3)</PresentationFormat>
  <Paragraphs>78</Paragraphs>
  <Slides>21</Slides>
  <Notes>5</Notes>
  <HiddenSlides>1</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169</cp:revision>
  <dcterms:created xsi:type="dcterms:W3CDTF">2006-08-16T00:00:00Z</dcterms:created>
  <dcterms:modified xsi:type="dcterms:W3CDTF">2015-06-24T07:50:50Z</dcterms:modified>
</cp:coreProperties>
</file>